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embeddedFontLst>
    <p:embeddedFont>
      <p:font typeface="Roboto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B0B59A11-D955-47DD-A5B8-DF95BC04872C}">
  <a:tblStyle styleId="{B0B59A11-D955-47DD-A5B8-DF95BC04872C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7" d="100"/>
          <a:sy n="107" d="100"/>
        </p:scale>
        <p:origin x="-1722" y="-7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5537882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/>
              <a:pPr lvl="0">
                <a:spcBef>
                  <a:spcPts val="0"/>
                </a:spcBef>
                <a:buNone/>
              </a:pPr>
              <a:t>‹#›</a:t>
            </a:fld>
            <a:endParaRPr lang="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/>
              <a:pPr lvl="0">
                <a:spcBef>
                  <a:spcPts val="0"/>
                </a:spcBef>
                <a:buNone/>
              </a:pPr>
              <a:t>‹#›</a:t>
            </a:fld>
            <a:endParaRPr lang="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>
                <a:solidFill>
                  <a:schemeClr val="dk2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pl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/>
              <a:pPr lvl="0">
                <a:spcBef>
                  <a:spcPts val="0"/>
                </a:spcBef>
                <a:buNone/>
              </a:pPr>
              <a:t>‹#›</a:t>
            </a:fld>
            <a:endParaRPr lang="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/>
              <a:pPr lvl="0">
                <a:spcBef>
                  <a:spcPts val="0"/>
                </a:spcBef>
                <a:buNone/>
              </a:pPr>
              <a:t>‹#›</a:t>
            </a:fld>
            <a:endParaRPr lang="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>
                <a:solidFill>
                  <a:schemeClr val="dk2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pl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>
                <a:solidFill>
                  <a:schemeClr val="dk2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pl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>
                <a:solidFill>
                  <a:schemeClr val="dk2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pl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/>
              <a:pPr lvl="0">
                <a:spcBef>
                  <a:spcPts val="0"/>
                </a:spcBef>
                <a:buNone/>
              </a:pPr>
              <a:t>‹#›</a:t>
            </a:fld>
            <a:endParaRPr lang="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/>
              <a:pPr lvl="0">
                <a:spcBef>
                  <a:spcPts val="0"/>
                </a:spcBef>
                <a:buNone/>
              </a:pPr>
              <a:t>‹#›</a:t>
            </a:fld>
            <a:endParaRPr lang="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>
                <a:solidFill>
                  <a:schemeClr val="dk2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pl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l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pl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cjs.org/disks/pc/windows/1.01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jamesfriend.com.au/pce-js/pce-js-apps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jamesfriend.com.au/" TargetMode="External"/><Relationship Id="rId3" Type="http://schemas.openxmlformats.org/officeDocument/2006/relationships/hyperlink" Target="http://www.microsoft.com/" TargetMode="External"/><Relationship Id="rId7" Type="http://schemas.openxmlformats.org/officeDocument/2006/relationships/hyperlink" Target="http://pcjs.org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ubuntu.com/" TargetMode="External"/><Relationship Id="rId5" Type="http://schemas.openxmlformats.org/officeDocument/2006/relationships/hyperlink" Target="http://www.wikimedia.com/" TargetMode="External"/><Relationship Id="rId4" Type="http://schemas.openxmlformats.org/officeDocument/2006/relationships/hyperlink" Target="http://www.images.google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294600" y="335522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l">
                <a:latin typeface="Times New Roman"/>
                <a:ea typeface="Times New Roman"/>
                <a:cs typeface="Times New Roman"/>
                <a:sym typeface="Times New Roman"/>
              </a:rPr>
              <a:t>Systemy operacyjne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294594" y="1579799"/>
            <a:ext cx="4366800" cy="311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l" sz="180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 operacyjny - oprogramowanie zarządzające systemem komputerowym, tworzące środowisko do uruchamiania i kontroli zadań użytkownika.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1400" y="1579800"/>
            <a:ext cx="3791024" cy="236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l">
                <a:latin typeface="Times New Roman"/>
                <a:ea typeface="Times New Roman"/>
                <a:cs typeface="Times New Roman"/>
                <a:sym typeface="Times New Roman"/>
              </a:rPr>
              <a:t>Systemy plików - podsumowanie</a:t>
            </a:r>
          </a:p>
        </p:txBody>
      </p:sp>
      <p:graphicFrame>
        <p:nvGraphicFramePr>
          <p:cNvPr id="147" name="Shape 147"/>
          <p:cNvGraphicFramePr/>
          <p:nvPr/>
        </p:nvGraphicFramePr>
        <p:xfrm>
          <a:off x="875475" y="639650"/>
          <a:ext cx="7238975" cy="4023120"/>
        </p:xfrm>
        <a:graphic>
          <a:graphicData uri="http://schemas.openxmlformats.org/drawingml/2006/table">
            <a:tbl>
              <a:tblPr>
                <a:noFill/>
                <a:tableStyleId>{B0B59A11-D955-47DD-A5B8-DF95BC04872C}</a:tableStyleId>
              </a:tblPr>
              <a:tblGrid>
                <a:gridCol w="1817550"/>
                <a:gridCol w="1817550"/>
                <a:gridCol w="1796725"/>
                <a:gridCol w="1807150"/>
              </a:tblGrid>
              <a:tr h="3436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p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NTFS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p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EXT4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p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FAT32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p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Księgowanie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p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Tak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p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Tak</a:t>
                      </a:r>
                    </a:p>
                  </a:txBody>
                  <a:tcPr marL="91425" marR="91425" marT="91425" marB="91425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p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Nie</a:t>
                      </a:r>
                    </a:p>
                  </a:txBody>
                  <a:tcPr marL="91425" marR="91425" marT="91425" marB="91425"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69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p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Kompresja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p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Tak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p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Nie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p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Nie</a:t>
                      </a:r>
                    </a:p>
                  </a:txBody>
                  <a:tcPr marL="91425" marR="91425" marT="91425" marB="91425"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69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p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Prawa dostępu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p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Tak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p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Tak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p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Nie</a:t>
                      </a:r>
                    </a:p>
                  </a:txBody>
                  <a:tcPr marL="91425" marR="91425" marT="91425" marB="91425"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69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pl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Maks. rozmiar pliku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p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 TiB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p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 TiB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p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 GiB</a:t>
                      </a:r>
                    </a:p>
                  </a:txBody>
                  <a:tcPr marL="91425" marR="91425" marT="91425" marB="91425"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69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pl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Maks. rozmiar woluminu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p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256 TiB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p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EiB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p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TiB</a:t>
                      </a:r>
                    </a:p>
                  </a:txBody>
                  <a:tcPr marL="91425" marR="91425" marT="91425" marB="91425"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69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p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Szyfrowanie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p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Tak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p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Tak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p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Nie</a:t>
                      </a:r>
                    </a:p>
                  </a:txBody>
                  <a:tcPr marL="91425" marR="91425" marT="91425" marB="91425"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69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p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Inne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p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Transakcyjność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p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Prealokacja,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p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opóźniona alokacja,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p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kompatybilność wsteczna</a:t>
                      </a:r>
                    </a:p>
                  </a:txBody>
                  <a:tcPr marL="91425" marR="91425" marT="91425" marB="91425"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p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Elastyczność,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p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Efektywne zarządzanie,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p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Niezawodność</a:t>
                      </a:r>
                    </a:p>
                  </a:txBody>
                  <a:tcPr marL="91425" marR="91425" marT="91425" marB="91425"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l">
                <a:latin typeface="Times New Roman"/>
                <a:ea typeface="Times New Roman"/>
                <a:cs typeface="Times New Roman"/>
                <a:sym typeface="Times New Roman"/>
              </a:rPr>
              <a:t>Powłoka systemu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11700" y="800400"/>
            <a:ext cx="8520600" cy="3768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l" sz="1400" dirty="0">
                <a:latin typeface="Times New Roman"/>
                <a:ea typeface="Times New Roman"/>
                <a:cs typeface="Times New Roman"/>
                <a:sym typeface="Times New Roman"/>
              </a:rPr>
              <a:t>Powłoka systemu to pośrednik pomiędzy systemem lub aplikacjami i użytkownikiem. Powłoka to inaczej interfejs systemu. Powłoka może być w postaci tekstowej np: bash, cmd.exe lub w postaci graficznej np. Explorer.exe, Ubuntu Unity.</a:t>
            </a:r>
          </a:p>
          <a:p>
            <a:pPr lvl="0" rtl="0">
              <a:spcBef>
                <a:spcPts val="0"/>
              </a:spcBef>
              <a:buNone/>
            </a:pP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74" y="1715675"/>
            <a:ext cx="3375600" cy="304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3199" y="1715675"/>
            <a:ext cx="4006375" cy="195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ip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l">
                <a:latin typeface="Times New Roman"/>
                <a:ea typeface="Times New Roman"/>
                <a:cs typeface="Times New Roman"/>
                <a:sym typeface="Times New Roman"/>
              </a:rPr>
              <a:t>Powłoka systemu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00" y="873500"/>
            <a:ext cx="4476825" cy="325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6625" y="873500"/>
            <a:ext cx="4359749" cy="272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l">
                <a:latin typeface="Times New Roman"/>
                <a:ea typeface="Times New Roman"/>
                <a:cs typeface="Times New Roman"/>
                <a:sym typeface="Times New Roman"/>
              </a:rPr>
              <a:t>UNIX - początki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numCol="2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l" sz="1400" dirty="0">
                <a:latin typeface="Times New Roman"/>
                <a:ea typeface="Times New Roman"/>
                <a:cs typeface="Times New Roman"/>
                <a:sym typeface="Times New Roman"/>
              </a:rPr>
              <a:t>Unix Time-Sharing System(UNIX) to system operacyjny napisany w Bell Labs przez Dennisa Ritchie i Kena Thompsona w roku 1969. Cieszył się dużą popularnością w latach 70. i 80. co spowodowało powstanie wielu implementacji i odmian tego systemu. Najbardziej znane i używane do lat dzisiejszych odmiany to Linux i OS X. Do innych odmian zaliczamy:</a:t>
            </a:r>
          </a:p>
          <a:p>
            <a:pPr marL="457200" lvl="0" indent="-304800" rtl="0">
              <a:spcBef>
                <a:spcPts val="0"/>
              </a:spcBef>
              <a:buSzPct val="100000"/>
              <a:buFont typeface="Times New Roman"/>
            </a:pPr>
            <a:endParaRPr lang="pl" sz="12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rtl="0">
              <a:spcBef>
                <a:spcPts val="0"/>
              </a:spcBef>
              <a:buSzPct val="100000"/>
              <a:buFont typeface="Times New Roman"/>
            </a:pPr>
            <a:endParaRPr lang="pl"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rtl="0">
              <a:spcBef>
                <a:spcPts val="0"/>
              </a:spcBef>
              <a:buSzPct val="100000"/>
              <a:buFont typeface="Times New Roman"/>
            </a:pPr>
            <a:endParaRPr lang="pl" sz="12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rtl="0">
              <a:spcBef>
                <a:spcPts val="0"/>
              </a:spcBef>
              <a:buSzPct val="100000"/>
              <a:buFont typeface="Times New Roman"/>
            </a:pPr>
            <a:r>
              <a:rPr lang="pl" sz="1200" dirty="0" smtClean="0">
                <a:latin typeface="Times New Roman"/>
                <a:ea typeface="Times New Roman"/>
                <a:cs typeface="Times New Roman"/>
                <a:sym typeface="Times New Roman"/>
              </a:rPr>
              <a:t>NetBSD</a:t>
            </a:r>
            <a:endParaRPr lang="pl"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rtl="0">
              <a:spcBef>
                <a:spcPts val="0"/>
              </a:spcBef>
              <a:buSzPct val="100000"/>
              <a:buFont typeface="Times New Roman"/>
            </a:pPr>
            <a:r>
              <a:rPr lang="pl" sz="1200" dirty="0">
                <a:latin typeface="Times New Roman"/>
                <a:ea typeface="Times New Roman"/>
                <a:cs typeface="Times New Roman"/>
                <a:sym typeface="Times New Roman"/>
              </a:rPr>
              <a:t>BSD</a:t>
            </a:r>
          </a:p>
          <a:p>
            <a:pPr marL="457200" lvl="0" indent="-304800" rtl="0">
              <a:spcBef>
                <a:spcPts val="0"/>
              </a:spcBef>
              <a:buSzPct val="100000"/>
              <a:buFont typeface="Times New Roman"/>
            </a:pPr>
            <a:r>
              <a:rPr lang="pl" sz="1200" dirty="0">
                <a:latin typeface="Times New Roman"/>
                <a:ea typeface="Times New Roman"/>
                <a:cs typeface="Times New Roman"/>
                <a:sym typeface="Times New Roman"/>
              </a:rPr>
              <a:t>OpenBSD</a:t>
            </a:r>
          </a:p>
          <a:p>
            <a:pPr marL="457200" lvl="0" indent="-304800" rtl="0">
              <a:spcBef>
                <a:spcPts val="0"/>
              </a:spcBef>
              <a:buSzPct val="100000"/>
              <a:buFont typeface="Times New Roman"/>
            </a:pPr>
            <a:r>
              <a:rPr lang="pl" sz="1200" dirty="0">
                <a:latin typeface="Times New Roman"/>
                <a:ea typeface="Times New Roman"/>
                <a:cs typeface="Times New Roman"/>
                <a:sym typeface="Times New Roman"/>
              </a:rPr>
              <a:t>Solaris</a:t>
            </a:r>
          </a:p>
          <a:p>
            <a:pPr marL="457200" lvl="0" indent="-304800" rtl="0">
              <a:spcBef>
                <a:spcPts val="0"/>
              </a:spcBef>
              <a:buSzPct val="100000"/>
              <a:buFont typeface="Times New Roman"/>
            </a:pPr>
            <a:r>
              <a:rPr lang="pl" sz="1200" dirty="0">
                <a:latin typeface="Times New Roman"/>
                <a:ea typeface="Times New Roman"/>
                <a:cs typeface="Times New Roman"/>
                <a:sym typeface="Times New Roman"/>
              </a:rPr>
              <a:t>FreeBSD</a:t>
            </a:r>
          </a:p>
          <a:p>
            <a:pPr marL="457200" lvl="0" indent="-304800" rtl="0">
              <a:spcBef>
                <a:spcPts val="0"/>
              </a:spcBef>
              <a:buSzPct val="100000"/>
              <a:buFont typeface="Times New Roman"/>
            </a:pPr>
            <a:r>
              <a:rPr lang="pl" sz="1200" dirty="0">
                <a:latin typeface="Times New Roman"/>
                <a:ea typeface="Times New Roman"/>
                <a:cs typeface="Times New Roman"/>
                <a:sym typeface="Times New Roman"/>
              </a:rPr>
              <a:t>UNICOS</a:t>
            </a:r>
          </a:p>
          <a:p>
            <a:pPr marL="457200" lvl="0" indent="-304800" rtl="0">
              <a:spcBef>
                <a:spcPts val="0"/>
              </a:spcBef>
              <a:buSzPct val="100000"/>
              <a:buFont typeface="Times New Roman"/>
            </a:pPr>
            <a:r>
              <a:rPr lang="pl" sz="1200" dirty="0">
                <a:latin typeface="Times New Roman"/>
                <a:ea typeface="Times New Roman"/>
                <a:cs typeface="Times New Roman"/>
                <a:sym typeface="Times New Roman"/>
              </a:rPr>
              <a:t>i wiele innych.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l">
                <a:latin typeface="Times New Roman"/>
                <a:ea typeface="Times New Roman"/>
                <a:cs typeface="Times New Roman"/>
                <a:sym typeface="Times New Roman"/>
              </a:rPr>
              <a:t>UNIX - początki</a:t>
            </a:r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861300"/>
            <a:ext cx="3670274" cy="27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7575" y="861300"/>
            <a:ext cx="3670274" cy="27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/>
        </p:nvSpPr>
        <p:spPr>
          <a:xfrm>
            <a:off x="311737" y="3614000"/>
            <a:ext cx="3670200" cy="43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l"/>
              <a:t>Solaris 10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4323312" y="3614000"/>
            <a:ext cx="3658800" cy="43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l"/>
              <a:t>FreeBSD</a:t>
            </a:r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311700" y="182935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l" sz="4800">
                <a:latin typeface="Times New Roman"/>
                <a:ea typeface="Times New Roman"/>
                <a:cs typeface="Times New Roman"/>
                <a:sym typeface="Times New Roman"/>
              </a:rPr>
              <a:t>Popularne systemy operacyjne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l"/>
              <a:t>Microsoft Windows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311700" y="687000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l" sz="1400">
                <a:latin typeface="Times New Roman"/>
                <a:ea typeface="Times New Roman"/>
                <a:cs typeface="Times New Roman"/>
                <a:sym typeface="Times New Roman"/>
              </a:rPr>
              <a:t>Microsoft Windows to najpopularniejsza rodzina systemów operacyjnych przeznaczonych na komputery klasy PC(ponad 83% komputerów na świecie), serwery, systemy wbudowane. Pierwszy system Windows to była nakładka graficzna na już istniejący system MS-DOS, potem dopiero w 1985r. powstał system Windows 1.01 uznawany za pierwszy w rodzinie.</a:t>
            </a:r>
          </a:p>
          <a:p>
            <a:pPr lvl="0" rtl="0">
              <a:spcBef>
                <a:spcPts val="0"/>
              </a:spcBef>
              <a:buNone/>
            </a:pPr>
            <a:r>
              <a:rPr lang="pl" sz="1400">
                <a:latin typeface="Times New Roman"/>
                <a:ea typeface="Times New Roman"/>
                <a:cs typeface="Times New Roman"/>
                <a:sym typeface="Times New Roman"/>
              </a:rPr>
              <a:t>Windows 1.01: </a:t>
            </a:r>
            <a:r>
              <a:rPr lang="pl" sz="1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http://www.pcjs.org/disks/pc/windows/1.01/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5750" y="3251425"/>
            <a:ext cx="20955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l"/>
              <a:t>Microsoft Windows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323528" y="483518"/>
            <a:ext cx="8520600" cy="4410300"/>
          </a:xfrm>
          <a:prstGeom prst="rect">
            <a:avLst/>
          </a:prstGeom>
        </p:spPr>
        <p:txBody>
          <a:bodyPr lIns="91425" tIns="91425" rIns="91425" bIns="91425" numCol="2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 dirty="0">
                <a:latin typeface="Times New Roman"/>
                <a:ea typeface="Times New Roman"/>
                <a:cs typeface="Times New Roman"/>
                <a:sym typeface="Times New Roman"/>
              </a:rPr>
              <a:t>Rodzina systemów Windows: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2100" rtl="0">
              <a:spcBef>
                <a:spcPts val="0"/>
              </a:spcBef>
              <a:buSzPct val="100000"/>
              <a:buFont typeface="Times New Roman"/>
              <a:buChar char="➔"/>
            </a:pPr>
            <a:r>
              <a:rPr lang="pl" sz="1000" dirty="0">
                <a:latin typeface="Times New Roman"/>
                <a:ea typeface="Times New Roman"/>
                <a:cs typeface="Times New Roman"/>
                <a:sym typeface="Times New Roman"/>
              </a:rPr>
              <a:t>Windows 1.01</a:t>
            </a:r>
          </a:p>
          <a:p>
            <a:pPr marL="457200" lvl="0" indent="-292100" rtl="0">
              <a:spcBef>
                <a:spcPts val="0"/>
              </a:spcBef>
              <a:buSzPct val="100000"/>
              <a:buFont typeface="Times New Roman"/>
              <a:buChar char="➔"/>
            </a:pPr>
            <a:r>
              <a:rPr lang="pl" sz="1000" dirty="0">
                <a:latin typeface="Times New Roman"/>
                <a:ea typeface="Times New Roman"/>
                <a:cs typeface="Times New Roman"/>
                <a:sym typeface="Times New Roman"/>
              </a:rPr>
              <a:t>Windows 2.03</a:t>
            </a:r>
          </a:p>
          <a:p>
            <a:pPr marL="457200" lvl="0" indent="-292100" rtl="0">
              <a:spcBef>
                <a:spcPts val="0"/>
              </a:spcBef>
              <a:buSzPct val="100000"/>
              <a:buFont typeface="Times New Roman"/>
              <a:buChar char="➔"/>
            </a:pPr>
            <a:r>
              <a:rPr lang="pl" sz="1000" dirty="0">
                <a:latin typeface="Times New Roman"/>
                <a:ea typeface="Times New Roman"/>
                <a:cs typeface="Times New Roman"/>
                <a:sym typeface="Times New Roman"/>
              </a:rPr>
              <a:t>Windows 2.11</a:t>
            </a:r>
          </a:p>
          <a:p>
            <a:pPr marL="457200" lvl="0" indent="-292100" rtl="0">
              <a:spcBef>
                <a:spcPts val="0"/>
              </a:spcBef>
              <a:buSzPct val="100000"/>
              <a:buFont typeface="Times New Roman"/>
              <a:buChar char="➔"/>
            </a:pPr>
            <a:r>
              <a:rPr lang="pl" sz="1000" dirty="0">
                <a:latin typeface="Times New Roman"/>
                <a:ea typeface="Times New Roman"/>
                <a:cs typeface="Times New Roman"/>
                <a:sym typeface="Times New Roman"/>
              </a:rPr>
              <a:t>Windows 3.0</a:t>
            </a:r>
          </a:p>
          <a:p>
            <a:pPr marL="457200" lvl="0" indent="-292100" rtl="0">
              <a:spcBef>
                <a:spcPts val="0"/>
              </a:spcBef>
              <a:buSzPct val="100000"/>
              <a:buFont typeface="Times New Roman"/>
              <a:buChar char="➔"/>
            </a:pPr>
            <a:r>
              <a:rPr lang="pl" sz="1000" dirty="0">
                <a:latin typeface="Times New Roman"/>
                <a:ea typeface="Times New Roman"/>
                <a:cs typeface="Times New Roman"/>
                <a:sym typeface="Times New Roman"/>
              </a:rPr>
              <a:t>Windows NT 3.1</a:t>
            </a:r>
          </a:p>
          <a:p>
            <a:pPr marL="457200" lvl="0" indent="-292100" rtl="0">
              <a:spcBef>
                <a:spcPts val="0"/>
              </a:spcBef>
              <a:buSzPct val="100000"/>
              <a:buFont typeface="Times New Roman"/>
              <a:buChar char="➔"/>
            </a:pPr>
            <a:r>
              <a:rPr lang="pl" sz="1000" dirty="0">
                <a:latin typeface="Times New Roman"/>
                <a:ea typeface="Times New Roman"/>
                <a:cs typeface="Times New Roman"/>
                <a:sym typeface="Times New Roman"/>
              </a:rPr>
              <a:t>Windows NT 3.5</a:t>
            </a:r>
          </a:p>
          <a:p>
            <a:pPr marL="457200" lvl="0" indent="-292100" rtl="0">
              <a:spcBef>
                <a:spcPts val="0"/>
              </a:spcBef>
              <a:buSzPct val="100000"/>
              <a:buFont typeface="Times New Roman"/>
              <a:buChar char="➔"/>
            </a:pPr>
            <a:r>
              <a:rPr lang="pl" sz="1000" dirty="0">
                <a:latin typeface="Times New Roman"/>
                <a:ea typeface="Times New Roman"/>
                <a:cs typeface="Times New Roman"/>
                <a:sym typeface="Times New Roman"/>
              </a:rPr>
              <a:t>Windows 95</a:t>
            </a:r>
          </a:p>
          <a:p>
            <a:pPr marL="457200" lvl="0" indent="-292100" rtl="0">
              <a:spcBef>
                <a:spcPts val="0"/>
              </a:spcBef>
              <a:buSzPct val="100000"/>
              <a:buFont typeface="Times New Roman"/>
              <a:buChar char="➔"/>
            </a:pPr>
            <a:r>
              <a:rPr lang="pl" sz="1000" dirty="0">
                <a:latin typeface="Times New Roman"/>
                <a:ea typeface="Times New Roman"/>
                <a:cs typeface="Times New Roman"/>
                <a:sym typeface="Times New Roman"/>
              </a:rPr>
              <a:t>Windows NT 4.0</a:t>
            </a:r>
          </a:p>
          <a:p>
            <a:pPr marL="457200" lvl="0" indent="-292100" rtl="0">
              <a:spcBef>
                <a:spcPts val="0"/>
              </a:spcBef>
              <a:buSzPct val="100000"/>
              <a:buFont typeface="Times New Roman"/>
              <a:buChar char="➔"/>
            </a:pPr>
            <a:r>
              <a:rPr lang="pl" sz="1000" dirty="0">
                <a:latin typeface="Times New Roman"/>
                <a:ea typeface="Times New Roman"/>
                <a:cs typeface="Times New Roman"/>
                <a:sym typeface="Times New Roman"/>
              </a:rPr>
              <a:t>Windows 98</a:t>
            </a:r>
          </a:p>
          <a:p>
            <a:pPr marL="457200" lvl="0" indent="-292100" rtl="0">
              <a:spcBef>
                <a:spcPts val="0"/>
              </a:spcBef>
              <a:buSzPct val="100000"/>
              <a:buFont typeface="Times New Roman"/>
              <a:buChar char="➔"/>
            </a:pPr>
            <a:r>
              <a:rPr lang="pl" sz="1000" dirty="0">
                <a:latin typeface="Times New Roman"/>
                <a:ea typeface="Times New Roman"/>
                <a:cs typeface="Times New Roman"/>
                <a:sym typeface="Times New Roman"/>
              </a:rPr>
              <a:t>Windows 98 SE</a:t>
            </a:r>
          </a:p>
          <a:p>
            <a:pPr marL="457200" lvl="0" indent="-292100" rtl="0">
              <a:spcBef>
                <a:spcPts val="0"/>
              </a:spcBef>
              <a:buSzPct val="100000"/>
              <a:buFont typeface="Times New Roman"/>
              <a:buChar char="➔"/>
            </a:pPr>
            <a:r>
              <a:rPr lang="pl" sz="1000" dirty="0">
                <a:latin typeface="Times New Roman"/>
                <a:ea typeface="Times New Roman"/>
                <a:cs typeface="Times New Roman"/>
                <a:sym typeface="Times New Roman"/>
              </a:rPr>
              <a:t>Windows 2000</a:t>
            </a:r>
          </a:p>
          <a:p>
            <a:pPr marL="457200" lvl="0" indent="-292100" rtl="0">
              <a:spcBef>
                <a:spcPts val="0"/>
              </a:spcBef>
              <a:buSzPct val="100000"/>
              <a:buFont typeface="Times New Roman"/>
              <a:buChar char="➔"/>
            </a:pPr>
            <a:r>
              <a:rPr lang="pl" sz="1000" dirty="0">
                <a:latin typeface="Times New Roman"/>
                <a:ea typeface="Times New Roman"/>
                <a:cs typeface="Times New Roman"/>
                <a:sym typeface="Times New Roman"/>
              </a:rPr>
              <a:t>Windows ME</a:t>
            </a:r>
          </a:p>
          <a:p>
            <a:pPr marL="457200" lvl="0" indent="-292100" rtl="0">
              <a:spcBef>
                <a:spcPts val="0"/>
              </a:spcBef>
              <a:buSzPct val="100000"/>
              <a:buFont typeface="Times New Roman"/>
              <a:buChar char="➔"/>
            </a:pPr>
            <a:r>
              <a:rPr lang="pl" sz="1000" dirty="0">
                <a:latin typeface="Times New Roman"/>
                <a:ea typeface="Times New Roman"/>
                <a:cs typeface="Times New Roman"/>
                <a:sym typeface="Times New Roman"/>
              </a:rPr>
              <a:t>Windows XP</a:t>
            </a:r>
          </a:p>
          <a:p>
            <a:pPr marL="457200" lvl="0" indent="-292100" rtl="0">
              <a:spcBef>
                <a:spcPts val="0"/>
              </a:spcBef>
              <a:buSzPct val="100000"/>
              <a:buFont typeface="Times New Roman"/>
              <a:buChar char="➔"/>
            </a:pPr>
            <a:r>
              <a:rPr lang="pl" sz="1000" dirty="0">
                <a:latin typeface="Times New Roman"/>
                <a:ea typeface="Times New Roman"/>
                <a:cs typeface="Times New Roman"/>
                <a:sym typeface="Times New Roman"/>
              </a:rPr>
              <a:t>Windows Server 2003</a:t>
            </a:r>
          </a:p>
          <a:p>
            <a:pPr marL="457200" lvl="0" indent="-292100" rtl="0">
              <a:spcBef>
                <a:spcPts val="0"/>
              </a:spcBef>
              <a:buSzPct val="100000"/>
              <a:buFont typeface="Times New Roman"/>
              <a:buChar char="➔"/>
            </a:pPr>
            <a:r>
              <a:rPr lang="pl" sz="1000" dirty="0">
                <a:latin typeface="Times New Roman"/>
                <a:ea typeface="Times New Roman"/>
                <a:cs typeface="Times New Roman"/>
                <a:sym typeface="Times New Roman"/>
              </a:rPr>
              <a:t>Windows Vista</a:t>
            </a:r>
          </a:p>
          <a:p>
            <a:pPr marL="457200" lvl="0" indent="-292100" rtl="0">
              <a:spcBef>
                <a:spcPts val="0"/>
              </a:spcBef>
              <a:buSzPct val="100000"/>
              <a:buFont typeface="Times New Roman"/>
              <a:buChar char="➔"/>
            </a:pPr>
            <a:r>
              <a:rPr lang="pl" sz="1000" dirty="0">
                <a:latin typeface="Times New Roman"/>
                <a:ea typeface="Times New Roman"/>
                <a:cs typeface="Times New Roman"/>
                <a:sym typeface="Times New Roman"/>
              </a:rPr>
              <a:t>Windows Home Server</a:t>
            </a:r>
          </a:p>
          <a:p>
            <a:pPr marL="457200" lvl="0" indent="-292100" rtl="0">
              <a:spcBef>
                <a:spcPts val="0"/>
              </a:spcBef>
              <a:buSzPct val="100000"/>
              <a:buFont typeface="Times New Roman"/>
              <a:buChar char="➔"/>
            </a:pPr>
            <a:r>
              <a:rPr lang="pl" sz="1000" dirty="0">
                <a:latin typeface="Times New Roman"/>
                <a:ea typeface="Times New Roman"/>
                <a:cs typeface="Times New Roman"/>
                <a:sym typeface="Times New Roman"/>
              </a:rPr>
              <a:t>Windows 7</a:t>
            </a:r>
          </a:p>
          <a:p>
            <a:pPr marL="457200" lvl="0" indent="-292100" rtl="0">
              <a:spcBef>
                <a:spcPts val="0"/>
              </a:spcBef>
              <a:buSzPct val="100000"/>
              <a:buFont typeface="Times New Roman"/>
              <a:buChar char="➔"/>
            </a:pPr>
            <a:r>
              <a:rPr lang="pl" sz="1000" dirty="0">
                <a:latin typeface="Times New Roman"/>
                <a:ea typeface="Times New Roman"/>
                <a:cs typeface="Times New Roman"/>
                <a:sym typeface="Times New Roman"/>
              </a:rPr>
              <a:t>Windows Server 2008</a:t>
            </a:r>
          </a:p>
          <a:p>
            <a:pPr marL="457200" lvl="0" indent="-292100" rtl="0">
              <a:spcBef>
                <a:spcPts val="0"/>
              </a:spcBef>
              <a:buSzPct val="100000"/>
              <a:buFont typeface="Times New Roman"/>
              <a:buChar char="➔"/>
            </a:pPr>
            <a:r>
              <a:rPr lang="pl" sz="1000" dirty="0">
                <a:latin typeface="Times New Roman"/>
                <a:ea typeface="Times New Roman"/>
                <a:cs typeface="Times New Roman"/>
                <a:sym typeface="Times New Roman"/>
              </a:rPr>
              <a:t>Windows Server 2012</a:t>
            </a:r>
          </a:p>
          <a:p>
            <a:pPr marL="457200" lvl="0" indent="-292100" rtl="0">
              <a:spcBef>
                <a:spcPts val="0"/>
              </a:spcBef>
              <a:buSzPct val="100000"/>
              <a:buFont typeface="Times New Roman"/>
              <a:buChar char="➔"/>
            </a:pPr>
            <a:r>
              <a:rPr lang="pl" sz="1000" dirty="0">
                <a:latin typeface="Times New Roman"/>
                <a:ea typeface="Times New Roman"/>
                <a:cs typeface="Times New Roman"/>
                <a:sym typeface="Times New Roman"/>
              </a:rPr>
              <a:t>Windows 8</a:t>
            </a:r>
          </a:p>
          <a:p>
            <a:pPr marL="457200" lvl="0" indent="-292100" rtl="0">
              <a:spcBef>
                <a:spcPts val="0"/>
              </a:spcBef>
              <a:buSzPct val="100000"/>
              <a:buFont typeface="Times New Roman"/>
              <a:buChar char="➔"/>
            </a:pPr>
            <a:r>
              <a:rPr lang="pl" sz="1000" dirty="0">
                <a:latin typeface="Times New Roman"/>
                <a:ea typeface="Times New Roman"/>
                <a:cs typeface="Times New Roman"/>
                <a:sym typeface="Times New Roman"/>
              </a:rPr>
              <a:t>Windows 8.1</a:t>
            </a:r>
          </a:p>
          <a:p>
            <a:pPr marL="457200" lvl="0" indent="-292100" rtl="0">
              <a:spcBef>
                <a:spcPts val="0"/>
              </a:spcBef>
              <a:buSzPct val="100000"/>
              <a:buFont typeface="Times New Roman"/>
              <a:buChar char="➔"/>
            </a:pPr>
            <a:r>
              <a:rPr lang="pl" sz="1000" dirty="0">
                <a:latin typeface="Times New Roman"/>
                <a:ea typeface="Times New Roman"/>
                <a:cs typeface="Times New Roman"/>
                <a:sym typeface="Times New Roman"/>
              </a:rPr>
              <a:t>Windows 10</a:t>
            </a:r>
          </a:p>
        </p:txBody>
      </p:sp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l"/>
              <a:t>Microsoft Windows</a:t>
            </a:r>
          </a:p>
        </p:txBody>
      </p:sp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575" y="788775"/>
            <a:ext cx="4117324" cy="3087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9275" y="788775"/>
            <a:ext cx="4117324" cy="308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l"/>
              <a:t>Microsoft Windows</a:t>
            </a:r>
          </a:p>
        </p:txBody>
      </p:sp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75" y="1032375"/>
            <a:ext cx="4339450" cy="271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3826" y="1032375"/>
            <a:ext cx="4340995" cy="271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l">
                <a:latin typeface="Times New Roman"/>
                <a:ea typeface="Times New Roman"/>
                <a:cs typeface="Times New Roman"/>
                <a:sym typeface="Times New Roman"/>
              </a:rPr>
              <a:t>Systemy operacyjne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904800"/>
            <a:ext cx="8520600" cy="3664200"/>
          </a:xfrm>
          <a:prstGeom prst="rect">
            <a:avLst/>
          </a:prstGeom>
        </p:spPr>
        <p:txBody>
          <a:bodyPr lIns="91425" tIns="91425" rIns="91425" bIns="91425" numCol="2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SzPct val="100000"/>
              <a:buFont typeface="Times New Roman"/>
              <a:buAutoNum type="arabicPeriod"/>
            </a:pPr>
            <a:r>
              <a:rPr lang="pl" sz="1400" dirty="0">
                <a:latin typeface="Times New Roman"/>
                <a:ea typeface="Times New Roman"/>
                <a:cs typeface="Times New Roman"/>
                <a:sym typeface="Times New Roman"/>
              </a:rPr>
              <a:t>System operacyjny - budowa.</a:t>
            </a:r>
          </a:p>
          <a:p>
            <a:pPr marL="457200" lvl="0" indent="-317500" rtl="0">
              <a:spcBef>
                <a:spcPts val="0"/>
              </a:spcBef>
              <a:buSzPct val="100000"/>
              <a:buFont typeface="Times New Roman"/>
              <a:buAutoNum type="arabicPeriod"/>
            </a:pPr>
            <a:r>
              <a:rPr lang="pl" sz="1400" dirty="0">
                <a:latin typeface="Times New Roman"/>
                <a:ea typeface="Times New Roman"/>
                <a:cs typeface="Times New Roman"/>
                <a:sym typeface="Times New Roman"/>
              </a:rPr>
              <a:t>Jądro systemu operacyjnego</a:t>
            </a:r>
          </a:p>
          <a:p>
            <a:pPr marL="457200" lvl="0" indent="-317500" rtl="0">
              <a:spcBef>
                <a:spcPts val="0"/>
              </a:spcBef>
              <a:buSzPct val="100000"/>
              <a:buFont typeface="Times New Roman"/>
              <a:buAutoNum type="arabicPeriod"/>
            </a:pPr>
            <a:r>
              <a:rPr lang="pl" sz="1400" dirty="0">
                <a:latin typeface="Times New Roman"/>
                <a:ea typeface="Times New Roman"/>
                <a:cs typeface="Times New Roman"/>
                <a:sym typeface="Times New Roman"/>
              </a:rPr>
              <a:t>Systemy plików</a:t>
            </a:r>
          </a:p>
          <a:p>
            <a:pPr marL="914400" lvl="1" indent="-228600" rtl="0">
              <a:spcBef>
                <a:spcPts val="0"/>
              </a:spcBef>
              <a:buFont typeface="Times New Roman"/>
              <a:buAutoNum type="alphaLcPeriod"/>
            </a:pPr>
            <a:r>
              <a:rPr lang="pl" dirty="0">
                <a:latin typeface="Times New Roman"/>
                <a:ea typeface="Times New Roman"/>
                <a:cs typeface="Times New Roman"/>
                <a:sym typeface="Times New Roman"/>
              </a:rPr>
              <a:t>NTFS</a:t>
            </a:r>
          </a:p>
          <a:p>
            <a:pPr marL="914400" lvl="1" indent="-228600" rtl="0">
              <a:spcBef>
                <a:spcPts val="0"/>
              </a:spcBef>
              <a:buFont typeface="Times New Roman"/>
              <a:buAutoNum type="alphaLcPeriod"/>
            </a:pPr>
            <a:r>
              <a:rPr lang="pl" dirty="0">
                <a:latin typeface="Times New Roman"/>
                <a:ea typeface="Times New Roman"/>
                <a:cs typeface="Times New Roman"/>
                <a:sym typeface="Times New Roman"/>
              </a:rPr>
              <a:t>ext4</a:t>
            </a:r>
          </a:p>
          <a:p>
            <a:pPr marL="914400" lvl="1" indent="-228600" rtl="0">
              <a:spcBef>
                <a:spcPts val="0"/>
              </a:spcBef>
              <a:buFont typeface="Times New Roman"/>
              <a:buAutoNum type="alphaLcPeriod"/>
            </a:pPr>
            <a:r>
              <a:rPr lang="pl" dirty="0">
                <a:latin typeface="Times New Roman"/>
                <a:ea typeface="Times New Roman"/>
                <a:cs typeface="Times New Roman"/>
                <a:sym typeface="Times New Roman"/>
              </a:rPr>
              <a:t>FAT32</a:t>
            </a:r>
          </a:p>
          <a:p>
            <a:pPr marL="457200" lvl="0" indent="-317500" rtl="0">
              <a:spcBef>
                <a:spcPts val="0"/>
              </a:spcBef>
              <a:buSzPct val="100000"/>
              <a:buFont typeface="Times New Roman"/>
              <a:buAutoNum type="arabicPeriod"/>
            </a:pPr>
            <a:r>
              <a:rPr lang="pl" sz="1400" dirty="0">
                <a:latin typeface="Times New Roman"/>
                <a:ea typeface="Times New Roman"/>
                <a:cs typeface="Times New Roman"/>
                <a:sym typeface="Times New Roman"/>
              </a:rPr>
              <a:t>Systemy plików - podsumowanie</a:t>
            </a:r>
          </a:p>
          <a:p>
            <a:pPr marL="457200" lvl="0" indent="-317500" rtl="0">
              <a:spcBef>
                <a:spcPts val="0"/>
              </a:spcBef>
              <a:buSzPct val="100000"/>
              <a:buFont typeface="Times New Roman"/>
              <a:buAutoNum type="arabicPeriod"/>
            </a:pPr>
            <a:r>
              <a:rPr lang="pl" sz="1400" dirty="0">
                <a:latin typeface="Times New Roman"/>
                <a:ea typeface="Times New Roman"/>
                <a:cs typeface="Times New Roman"/>
                <a:sym typeface="Times New Roman"/>
              </a:rPr>
              <a:t>Powłoka systemu</a:t>
            </a:r>
          </a:p>
          <a:p>
            <a:pPr marL="457200" lvl="0" indent="-317500" rtl="0">
              <a:spcBef>
                <a:spcPts val="0"/>
              </a:spcBef>
              <a:buSzPct val="100000"/>
              <a:buFont typeface="Times New Roman"/>
              <a:buAutoNum type="arabicPeriod"/>
            </a:pPr>
            <a:r>
              <a:rPr lang="pl" sz="1400" dirty="0">
                <a:latin typeface="Times New Roman"/>
                <a:ea typeface="Times New Roman"/>
                <a:cs typeface="Times New Roman"/>
                <a:sym typeface="Times New Roman"/>
              </a:rPr>
              <a:t>UNIX - początki</a:t>
            </a:r>
          </a:p>
          <a:p>
            <a:pPr marL="457200" lvl="0" indent="-317500" rtl="0">
              <a:spcBef>
                <a:spcPts val="0"/>
              </a:spcBef>
              <a:buSzPct val="100000"/>
              <a:buFont typeface="Times New Roman"/>
              <a:buAutoNum type="arabicPeriod"/>
            </a:pPr>
            <a:r>
              <a:rPr lang="pl" sz="1400" dirty="0">
                <a:latin typeface="Times New Roman"/>
                <a:ea typeface="Times New Roman"/>
                <a:cs typeface="Times New Roman"/>
                <a:sym typeface="Times New Roman"/>
              </a:rPr>
              <a:t>Popularne systemy operacyjne</a:t>
            </a:r>
          </a:p>
          <a:p>
            <a:pPr marL="914400" lvl="1" indent="-228600" rtl="0">
              <a:spcBef>
                <a:spcPts val="0"/>
              </a:spcBef>
              <a:buFont typeface="Times New Roman"/>
              <a:buAutoNum type="alphaLcPeriod"/>
            </a:pPr>
            <a:r>
              <a:rPr lang="pl" dirty="0">
                <a:latin typeface="Times New Roman"/>
                <a:ea typeface="Times New Roman"/>
                <a:cs typeface="Times New Roman"/>
                <a:sym typeface="Times New Roman"/>
              </a:rPr>
              <a:t>Microsoft Windows</a:t>
            </a:r>
          </a:p>
          <a:p>
            <a:pPr marL="914400" lvl="1" indent="-228600" rtl="0">
              <a:spcBef>
                <a:spcPts val="0"/>
              </a:spcBef>
              <a:buFont typeface="Times New Roman"/>
              <a:buAutoNum type="alphaLcPeriod"/>
            </a:pPr>
            <a:r>
              <a:rPr lang="pl" dirty="0">
                <a:latin typeface="Times New Roman"/>
                <a:ea typeface="Times New Roman"/>
                <a:cs typeface="Times New Roman"/>
                <a:sym typeface="Times New Roman"/>
              </a:rPr>
              <a:t>GNU/Linux</a:t>
            </a:r>
          </a:p>
          <a:p>
            <a:pPr marL="914400" lvl="1" indent="-228600" rtl="0">
              <a:spcBef>
                <a:spcPts val="0"/>
              </a:spcBef>
              <a:buFont typeface="Times New Roman"/>
              <a:buAutoNum type="alphaLcPeriod"/>
            </a:pPr>
            <a:r>
              <a:rPr lang="pl" dirty="0">
                <a:latin typeface="Times New Roman"/>
                <a:ea typeface="Times New Roman"/>
                <a:cs typeface="Times New Roman"/>
                <a:sym typeface="Times New Roman"/>
              </a:rPr>
              <a:t>OS X</a:t>
            </a:r>
          </a:p>
          <a:p>
            <a:pPr marL="457200" lvl="0" indent="-317500" rtl="0">
              <a:spcBef>
                <a:spcPts val="0"/>
              </a:spcBef>
              <a:buSzPct val="100000"/>
              <a:buFont typeface="Times New Roman"/>
              <a:buAutoNum type="arabicPeriod"/>
            </a:pPr>
            <a:r>
              <a:rPr lang="pl" sz="1400" dirty="0">
                <a:latin typeface="Times New Roman"/>
                <a:ea typeface="Times New Roman"/>
                <a:cs typeface="Times New Roman"/>
                <a:sym typeface="Times New Roman"/>
              </a:rPr>
              <a:t>Instalacja maszyny wirtualnej Oracle VirtualBox</a:t>
            </a:r>
          </a:p>
        </p:txBody>
      </p:sp>
    </p:spTree>
  </p:cSld>
  <p:clrMapOvr>
    <a:masterClrMapping/>
  </p:clrMapOvr>
  <p:transition spd="slow">
    <p:push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311699" y="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l">
                <a:latin typeface="Times New Roman"/>
                <a:ea typeface="Times New Roman"/>
                <a:cs typeface="Times New Roman"/>
                <a:sym typeface="Times New Roman"/>
              </a:rPr>
              <a:t>GNU/Linux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827584" y="562699"/>
            <a:ext cx="8652787" cy="3746700"/>
          </a:xfrm>
          <a:prstGeom prst="rect">
            <a:avLst/>
          </a:prstGeom>
        </p:spPr>
        <p:txBody>
          <a:bodyPr lIns="91425" tIns="91425" rIns="91425" bIns="91425" numCol="3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l" sz="1400" dirty="0">
                <a:latin typeface="Times New Roman"/>
                <a:ea typeface="Times New Roman"/>
                <a:cs typeface="Times New Roman"/>
                <a:sym typeface="Times New Roman"/>
              </a:rPr>
              <a:t>GNU/Linux to system operacyjny powstały w oparciu o Unix, został stworzony przez Linusa Torvalds’a w roku 1991. System ten stosowany jest głównie na serwerach, telefonach komórkowych, systemach wbudowanych, superkomputerach, telewizorach, routerach itd. Jest to system o otwartym kodzie źródłowym, co oznacza że każdy może go pobierać, edytować, rozpowszechniać. Linux używany jest przez takie instytucje jak: NASA, GPW, NYSE, domy maklerskie, Dreamworks, Pixar, itd...</a:t>
            </a:r>
          </a:p>
          <a:p>
            <a:pPr lvl="0" rtl="0">
              <a:spcBef>
                <a:spcPts val="0"/>
              </a:spcBef>
              <a:buNone/>
            </a:pPr>
            <a:r>
              <a:rPr lang="pl" sz="1400" dirty="0">
                <a:latin typeface="Times New Roman"/>
                <a:ea typeface="Times New Roman"/>
                <a:cs typeface="Times New Roman"/>
                <a:sym typeface="Times New Roman"/>
              </a:rPr>
              <a:t>Najpopularniejsze dystrybucje to:</a:t>
            </a:r>
          </a:p>
          <a:p>
            <a:pPr marL="457200" lvl="0" indent="-304800" rtl="0">
              <a:spcBef>
                <a:spcPts val="0"/>
              </a:spcBef>
              <a:buSzPct val="100000"/>
              <a:buFont typeface="Times New Roman"/>
            </a:pPr>
            <a:r>
              <a:rPr lang="pl" sz="1200" dirty="0">
                <a:latin typeface="Times New Roman"/>
                <a:ea typeface="Times New Roman"/>
                <a:cs typeface="Times New Roman"/>
                <a:sym typeface="Times New Roman"/>
              </a:rPr>
              <a:t>Ubuntu</a:t>
            </a:r>
          </a:p>
          <a:p>
            <a:pPr marL="457200" lvl="0" indent="-304800" rtl="0">
              <a:spcBef>
                <a:spcPts val="0"/>
              </a:spcBef>
              <a:buSzPct val="100000"/>
              <a:buFont typeface="Times New Roman"/>
            </a:pPr>
            <a:r>
              <a:rPr lang="pl" sz="1200" dirty="0">
                <a:latin typeface="Times New Roman"/>
                <a:ea typeface="Times New Roman"/>
                <a:cs typeface="Times New Roman"/>
                <a:sym typeface="Times New Roman"/>
              </a:rPr>
              <a:t>GNOME</a:t>
            </a:r>
          </a:p>
          <a:p>
            <a:pPr marL="457200" lvl="0" indent="-304800" rtl="0">
              <a:spcBef>
                <a:spcPts val="0"/>
              </a:spcBef>
              <a:buSzPct val="100000"/>
              <a:buFont typeface="Times New Roman"/>
            </a:pPr>
            <a:r>
              <a:rPr lang="pl" sz="1200" dirty="0">
                <a:latin typeface="Times New Roman"/>
                <a:ea typeface="Times New Roman"/>
                <a:cs typeface="Times New Roman"/>
                <a:sym typeface="Times New Roman"/>
              </a:rPr>
              <a:t>Lubuntu</a:t>
            </a:r>
          </a:p>
          <a:p>
            <a:pPr marL="457200" lvl="0" indent="-304800" rtl="0">
              <a:spcBef>
                <a:spcPts val="0"/>
              </a:spcBef>
              <a:buSzPct val="100000"/>
              <a:buFont typeface="Times New Roman"/>
            </a:pPr>
            <a:r>
              <a:rPr lang="pl" sz="1200" dirty="0">
                <a:latin typeface="Times New Roman"/>
                <a:ea typeface="Times New Roman"/>
                <a:cs typeface="Times New Roman"/>
                <a:sym typeface="Times New Roman"/>
              </a:rPr>
              <a:t>Kubuntu</a:t>
            </a:r>
          </a:p>
          <a:p>
            <a:pPr marL="457200" lvl="0" indent="-304800" rtl="0">
              <a:spcBef>
                <a:spcPts val="0"/>
              </a:spcBef>
              <a:buSzPct val="100000"/>
              <a:buFont typeface="Times New Roman"/>
            </a:pPr>
            <a:r>
              <a:rPr lang="pl" sz="1200" dirty="0">
                <a:latin typeface="Times New Roman"/>
                <a:ea typeface="Times New Roman"/>
                <a:cs typeface="Times New Roman"/>
                <a:sym typeface="Times New Roman"/>
              </a:rPr>
              <a:t>Debian</a:t>
            </a:r>
          </a:p>
          <a:p>
            <a:pPr marL="457200" lvl="0" indent="-304800" rtl="0">
              <a:spcBef>
                <a:spcPts val="0"/>
              </a:spcBef>
              <a:buSzPct val="100000"/>
              <a:buFont typeface="Times New Roman"/>
            </a:pPr>
            <a:r>
              <a:rPr lang="pl" sz="1200" dirty="0">
                <a:latin typeface="Times New Roman"/>
                <a:ea typeface="Times New Roman"/>
                <a:cs typeface="Times New Roman"/>
                <a:sym typeface="Times New Roman"/>
              </a:rPr>
              <a:t>Red Hat Enterprise</a:t>
            </a:r>
          </a:p>
          <a:p>
            <a:pPr marL="457200" lvl="0" indent="-304800" rtl="0">
              <a:spcBef>
                <a:spcPts val="0"/>
              </a:spcBef>
              <a:buSzPct val="100000"/>
              <a:buFont typeface="Times New Roman"/>
            </a:pPr>
            <a:r>
              <a:rPr lang="pl" sz="1200" dirty="0">
                <a:latin typeface="Times New Roman"/>
                <a:ea typeface="Times New Roman"/>
                <a:cs typeface="Times New Roman"/>
                <a:sym typeface="Times New Roman"/>
              </a:rPr>
              <a:t>Gentoo</a:t>
            </a:r>
          </a:p>
          <a:p>
            <a:pPr marL="457200" lvl="0" indent="-304800">
              <a:spcBef>
                <a:spcPts val="0"/>
              </a:spcBef>
              <a:buSzPct val="100000"/>
              <a:buFont typeface="Times New Roman"/>
            </a:pPr>
            <a:r>
              <a:rPr lang="pl" sz="1200" dirty="0">
                <a:latin typeface="Times New Roman"/>
                <a:ea typeface="Times New Roman"/>
                <a:cs typeface="Times New Roman"/>
                <a:sym typeface="Times New Roman"/>
              </a:rPr>
              <a:t>KDE Linux</a:t>
            </a:r>
          </a:p>
        </p:txBody>
      </p:sp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3025" y="2436049"/>
            <a:ext cx="1349274" cy="147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l">
                <a:latin typeface="Times New Roman"/>
                <a:ea typeface="Times New Roman"/>
                <a:cs typeface="Times New Roman"/>
                <a:sym typeface="Times New Roman"/>
              </a:rPr>
              <a:t>GNU/Linux</a:t>
            </a:r>
          </a:p>
        </p:txBody>
      </p:sp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25" y="839900"/>
            <a:ext cx="4664817" cy="262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6412" y="839900"/>
            <a:ext cx="4198374" cy="2623976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/>
          <p:nvPr/>
        </p:nvSpPr>
        <p:spPr>
          <a:xfrm>
            <a:off x="423887" y="3463875"/>
            <a:ext cx="4008900" cy="4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l">
                <a:latin typeface="Times New Roman"/>
                <a:ea typeface="Times New Roman"/>
                <a:cs typeface="Times New Roman"/>
                <a:sym typeface="Times New Roman"/>
              </a:rPr>
              <a:t>GNOME Shell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4911150" y="3463875"/>
            <a:ext cx="4008900" cy="4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l">
                <a:latin typeface="Times New Roman"/>
                <a:ea typeface="Times New Roman"/>
                <a:cs typeface="Times New Roman"/>
                <a:sym typeface="Times New Roman"/>
              </a:rPr>
              <a:t>Ubuntu Unity</a:t>
            </a:r>
          </a:p>
        </p:txBody>
      </p:sp>
    </p:spTree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l">
                <a:latin typeface="Times New Roman"/>
                <a:ea typeface="Times New Roman"/>
                <a:cs typeface="Times New Roman"/>
                <a:sym typeface="Times New Roman"/>
              </a:rPr>
              <a:t>GNU/Linux</a:t>
            </a:r>
          </a:p>
        </p:txBody>
      </p:sp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25" y="795200"/>
            <a:ext cx="4963910" cy="310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5225" y="795200"/>
            <a:ext cx="3844323" cy="288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Shape 233"/>
          <p:cNvSpPr txBox="1"/>
          <p:nvPr/>
        </p:nvSpPr>
        <p:spPr>
          <a:xfrm>
            <a:off x="574925" y="3897650"/>
            <a:ext cx="4008900" cy="4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l">
                <a:latin typeface="Times New Roman"/>
                <a:ea typeface="Times New Roman"/>
                <a:cs typeface="Times New Roman"/>
                <a:sym typeface="Times New Roman"/>
              </a:rPr>
              <a:t>KDE Plasma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5082925" y="3678450"/>
            <a:ext cx="4008900" cy="4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l">
                <a:latin typeface="Times New Roman"/>
                <a:ea typeface="Times New Roman"/>
                <a:cs typeface="Times New Roman"/>
                <a:sym typeface="Times New Roman"/>
              </a:rPr>
              <a:t>Lubuntu LXDE</a:t>
            </a:r>
          </a:p>
        </p:txBody>
      </p:sp>
    </p:spTree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l">
                <a:latin typeface="Times New Roman"/>
                <a:ea typeface="Times New Roman"/>
                <a:cs typeface="Times New Roman"/>
                <a:sym typeface="Times New Roman"/>
              </a:rPr>
              <a:t>GNU/Linux</a:t>
            </a:r>
          </a:p>
        </p:txBody>
      </p:sp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800" y="820700"/>
            <a:ext cx="5242348" cy="327647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/>
          <p:nvPr/>
        </p:nvSpPr>
        <p:spPr>
          <a:xfrm>
            <a:off x="928525" y="4156900"/>
            <a:ext cx="4008900" cy="4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l">
                <a:latin typeface="Times New Roman"/>
                <a:ea typeface="Times New Roman"/>
                <a:cs typeface="Times New Roman"/>
                <a:sym typeface="Times New Roman"/>
              </a:rPr>
              <a:t>Kubuntu</a:t>
            </a:r>
          </a:p>
        </p:txBody>
      </p:sp>
    </p:spTree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l">
                <a:latin typeface="Times New Roman"/>
                <a:ea typeface="Times New Roman"/>
                <a:cs typeface="Times New Roman"/>
                <a:sym typeface="Times New Roman"/>
              </a:rPr>
              <a:t>OS X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311700" y="840100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l" sz="1400" dirty="0">
                <a:latin typeface="Times New Roman"/>
                <a:ea typeface="Times New Roman"/>
                <a:cs typeface="Times New Roman"/>
                <a:sym typeface="Times New Roman"/>
              </a:rPr>
              <a:t>OS X(Dawniej Mac OS X) to rodzina systemów stworzonych i rozpowszechnianych przez Apple Inc. Od roku 2002 system ten dostępny jest na komputery Macintosh na których instalowany jest fabrycznie. OS X powstał z systemu UNIX i jest systemem o zamkniętym kodzie źródłowym. Powstał on na podstawie systemu firmy NeXT, którą Apple wykupiło i w ten sposób powstał system Rhapsody, później nazwanym Mac OS X.</a:t>
            </a:r>
          </a:p>
          <a:p>
            <a:pPr lvl="0" rtl="0">
              <a:spcBef>
                <a:spcPts val="0"/>
              </a:spcBef>
              <a:buNone/>
            </a:pP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rPr lang="pl" sz="1400" dirty="0">
                <a:latin typeface="Times New Roman"/>
                <a:ea typeface="Times New Roman"/>
                <a:cs typeface="Times New Roman"/>
                <a:sym typeface="Times New Roman"/>
              </a:rPr>
              <a:t>Mac OS System 7: </a:t>
            </a:r>
            <a:r>
              <a:rPr lang="pl" sz="140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https://jamesfriend.com.au/pce-js/pce-js-apps/</a:t>
            </a:r>
          </a:p>
        </p:txBody>
      </p:sp>
      <p:pic>
        <p:nvPicPr>
          <p:cNvPr id="248" name="Shape 2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8462" y="2908162"/>
            <a:ext cx="809625" cy="80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l"/>
              <a:t>OS X</a:t>
            </a:r>
          </a:p>
        </p:txBody>
      </p:sp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1375" y="705225"/>
            <a:ext cx="5408550" cy="3380326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/>
          <p:nvPr/>
        </p:nvSpPr>
        <p:spPr>
          <a:xfrm>
            <a:off x="2111200" y="4127325"/>
            <a:ext cx="4008900" cy="4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l">
                <a:latin typeface="Times New Roman"/>
                <a:ea typeface="Times New Roman"/>
                <a:cs typeface="Times New Roman"/>
                <a:sym typeface="Times New Roman"/>
              </a:rPr>
              <a:t>Środowisko Aqua</a:t>
            </a:r>
          </a:p>
        </p:txBody>
      </p:sp>
    </p:spTree>
  </p:cSld>
  <p:clrMapOvr>
    <a:masterClrMapping/>
  </p:clrMapOvr>
  <p:transition spd="slow">
    <p:push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l"/>
              <a:t>OS X</a:t>
            </a:r>
          </a:p>
        </p:txBody>
      </p:sp>
      <p:pic>
        <p:nvPicPr>
          <p:cNvPr id="261" name="Shape 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0200" y="607800"/>
            <a:ext cx="4834925" cy="362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 txBox="1"/>
          <p:nvPr/>
        </p:nvSpPr>
        <p:spPr>
          <a:xfrm>
            <a:off x="2183212" y="4273500"/>
            <a:ext cx="4008900" cy="4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l"/>
              <a:t>Środowisko Panther</a:t>
            </a:r>
          </a:p>
        </p:txBody>
      </p:sp>
    </p:spTree>
  </p:cSld>
  <p:clrMapOvr>
    <a:masterClrMapping/>
  </p:clrMapOvr>
  <p:transition spd="slow">
    <p:push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l">
                <a:latin typeface="Times New Roman"/>
                <a:ea typeface="Times New Roman"/>
                <a:cs typeface="Times New Roman"/>
                <a:sym typeface="Times New Roman"/>
              </a:rPr>
              <a:t>Dziękuje za oglądanie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421850" y="962125"/>
            <a:ext cx="8007600" cy="281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l" sz="1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Prezentacja wykonana przez Dawida Skowrońskiego z klasy 3A.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pl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Źródła: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pl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https://www.microsoft.com/</a:t>
            </a:r>
          </a:p>
          <a:p>
            <a:pPr lvl="0" rtl="0">
              <a:spcBef>
                <a:spcPts val="0"/>
              </a:spcBef>
              <a:buNone/>
            </a:pPr>
            <a:r>
              <a:rPr lang="pl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https://www.images.google.com/</a:t>
            </a:r>
          </a:p>
          <a:p>
            <a:pPr lvl="0" rtl="0">
              <a:spcBef>
                <a:spcPts val="0"/>
              </a:spcBef>
              <a:buNone/>
            </a:pPr>
            <a:r>
              <a:rPr lang="pl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https://www.wikimedia.com/</a:t>
            </a:r>
          </a:p>
          <a:p>
            <a:pPr lvl="0" rtl="0">
              <a:spcBef>
                <a:spcPts val="0"/>
              </a:spcBef>
              <a:buNone/>
            </a:pPr>
            <a:r>
              <a:rPr lang="pl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https://ubuntu.com/</a:t>
            </a:r>
          </a:p>
          <a:p>
            <a:pPr lvl="0" rtl="0">
              <a:spcBef>
                <a:spcPts val="0"/>
              </a:spcBef>
              <a:buNone/>
            </a:pPr>
            <a:r>
              <a:rPr lang="pl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http://pcjs.org/</a:t>
            </a:r>
          </a:p>
          <a:p>
            <a:pPr lvl="0" rtl="0">
              <a:spcBef>
                <a:spcPts val="0"/>
              </a:spcBef>
              <a:buNone/>
            </a:pPr>
            <a:r>
              <a:rPr lang="pl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https://jamesfriend.com.au/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l">
                <a:latin typeface="Times New Roman"/>
                <a:ea typeface="Times New Roman"/>
                <a:cs typeface="Times New Roman"/>
                <a:sym typeface="Times New Roman"/>
              </a:rPr>
              <a:t>System operacyjny - budowa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5931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l" sz="1400">
                <a:latin typeface="Times New Roman"/>
                <a:ea typeface="Times New Roman"/>
                <a:cs typeface="Times New Roman"/>
                <a:sym typeface="Times New Roman"/>
              </a:rPr>
              <a:t>System operacyjny składa się z trzech elementów:</a:t>
            </a:r>
          </a:p>
          <a:p>
            <a:pPr marL="457200" lvl="0" indent="-317500" rtl="0">
              <a:spcBef>
                <a:spcPts val="0"/>
              </a:spcBef>
              <a:buSzPct val="100000"/>
              <a:buFont typeface="Times New Roman"/>
              <a:buChar char="➢"/>
            </a:pPr>
            <a:r>
              <a:rPr lang="pl" sz="1400">
                <a:latin typeface="Times New Roman"/>
                <a:ea typeface="Times New Roman"/>
                <a:cs typeface="Times New Roman"/>
                <a:sym typeface="Times New Roman"/>
              </a:rPr>
              <a:t>Jądra</a:t>
            </a:r>
          </a:p>
          <a:p>
            <a:pPr marL="457200" lvl="0" indent="-317500" rtl="0">
              <a:spcBef>
                <a:spcPts val="0"/>
              </a:spcBef>
              <a:buSzPct val="100000"/>
              <a:buFont typeface="Times New Roman"/>
              <a:buChar char="➢"/>
            </a:pPr>
            <a:r>
              <a:rPr lang="pl" sz="1400">
                <a:latin typeface="Times New Roman"/>
                <a:ea typeface="Times New Roman"/>
                <a:cs typeface="Times New Roman"/>
                <a:sym typeface="Times New Roman"/>
              </a:rPr>
              <a:t>Powłoki</a:t>
            </a:r>
          </a:p>
          <a:p>
            <a:pPr marL="457200" lvl="0" indent="-317500">
              <a:spcBef>
                <a:spcPts val="0"/>
              </a:spcBef>
              <a:buSzPct val="100000"/>
              <a:buFont typeface="Times New Roman"/>
              <a:buChar char="➢"/>
            </a:pPr>
            <a:r>
              <a:rPr lang="pl" sz="1400">
                <a:latin typeface="Times New Roman"/>
                <a:ea typeface="Times New Roman"/>
                <a:cs typeface="Times New Roman"/>
                <a:sym typeface="Times New Roman"/>
              </a:rPr>
              <a:t>Systemu plików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3300" y="1229875"/>
            <a:ext cx="2478675" cy="247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l">
                <a:latin typeface="Times New Roman"/>
                <a:ea typeface="Times New Roman"/>
                <a:cs typeface="Times New Roman"/>
                <a:sym typeface="Times New Roman"/>
              </a:rPr>
              <a:t>Jądro systemu operacyjnego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11700" y="918725"/>
            <a:ext cx="8520600" cy="3650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l" sz="1400">
                <a:latin typeface="Times New Roman"/>
                <a:ea typeface="Times New Roman"/>
                <a:cs typeface="Times New Roman"/>
                <a:sym typeface="Times New Roman"/>
              </a:rPr>
              <a:t>Jądro to najważniejsza część każdego systemu operacyjnego, to w nim wykonywane są wszystkie zadania a także komunikacja pomiędzy oprogramowaniem i sprzętem. Wyróżnia się kilka konstrukcji jąder:</a:t>
            </a:r>
          </a:p>
          <a:p>
            <a:pPr marL="457200" lvl="0" indent="-317500" rtl="0">
              <a:spcBef>
                <a:spcPts val="0"/>
              </a:spcBef>
              <a:buSzPct val="100000"/>
              <a:buFont typeface="Times New Roman"/>
            </a:pPr>
            <a:r>
              <a:rPr lang="pl" sz="1400">
                <a:latin typeface="Times New Roman"/>
                <a:ea typeface="Times New Roman"/>
                <a:cs typeface="Times New Roman"/>
                <a:sym typeface="Times New Roman"/>
              </a:rPr>
              <a:t>Jądro monolityczne - przeważnie stosowane w systemach UNIX i jego pochodnych. W tej konstrukcji jądro wykonuje wszystkie zadania.</a:t>
            </a:r>
          </a:p>
          <a:p>
            <a:pPr marL="457200" lvl="0" indent="-317500" rtl="0">
              <a:spcBef>
                <a:spcPts val="0"/>
              </a:spcBef>
              <a:buSzPct val="100000"/>
              <a:buFont typeface="Times New Roman"/>
            </a:pPr>
            <a:r>
              <a:rPr lang="pl" sz="1400">
                <a:latin typeface="Times New Roman"/>
                <a:ea typeface="Times New Roman"/>
                <a:cs typeface="Times New Roman"/>
                <a:sym typeface="Times New Roman"/>
              </a:rPr>
              <a:t>Mikrojądro - w tej konstrukcji jądro wykonuje tylko podstawowe zadania. Bardziej zaawansowane funkcje wykonywane są jako zwykłe procesy użytkowe lub są wydzielone na bloki funkcjonalne.</a:t>
            </a:r>
          </a:p>
          <a:p>
            <a:pPr marL="457200" lvl="0" indent="-317500">
              <a:spcBef>
                <a:spcPts val="0"/>
              </a:spcBef>
              <a:buSzPct val="100000"/>
              <a:buFont typeface="Times New Roman"/>
            </a:pPr>
            <a:r>
              <a:rPr lang="pl" sz="1400">
                <a:latin typeface="Times New Roman"/>
                <a:ea typeface="Times New Roman"/>
                <a:cs typeface="Times New Roman"/>
                <a:sym typeface="Times New Roman"/>
              </a:rPr>
              <a:t>Jądro hybrydowe - kompromis pomiędzy powyżej wymienionymi konstrukcjami. W tym wypadku krytyczne usługi są na stałe </a:t>
            </a:r>
            <a:r>
              <a:rPr lang="pl" sz="14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wkompilowane </a:t>
            </a:r>
            <a:r>
              <a:rPr lang="pl" sz="1400">
                <a:latin typeface="Times New Roman"/>
                <a:ea typeface="Times New Roman"/>
                <a:cs typeface="Times New Roman"/>
                <a:sym typeface="Times New Roman"/>
              </a:rPr>
              <a:t>w kod jądra, inne mniej krytyczne usługi działają jako serwery oddzielone od głównego jądra.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ip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l">
                <a:latin typeface="Times New Roman"/>
                <a:ea typeface="Times New Roman"/>
                <a:cs typeface="Times New Roman"/>
                <a:sym typeface="Times New Roman"/>
              </a:rPr>
              <a:t>Jądro systemu operacyjnego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074" y="1107673"/>
            <a:ext cx="2430999" cy="14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3225" y="1377375"/>
            <a:ext cx="2357550" cy="92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2925" y="1124200"/>
            <a:ext cx="2194350" cy="143364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520075" y="2574375"/>
            <a:ext cx="2430900" cy="4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l">
                <a:latin typeface="Times New Roman"/>
                <a:ea typeface="Times New Roman"/>
                <a:cs typeface="Times New Roman"/>
                <a:sym typeface="Times New Roman"/>
              </a:rPr>
              <a:t>Jądro monolityczne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3393225" y="2574375"/>
            <a:ext cx="2430900" cy="4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l">
                <a:latin typeface="Times New Roman"/>
                <a:ea typeface="Times New Roman"/>
                <a:cs typeface="Times New Roman"/>
                <a:sym typeface="Times New Roman"/>
              </a:rPr>
              <a:t>Mikrojądro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6074650" y="2574375"/>
            <a:ext cx="2430900" cy="4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l">
                <a:latin typeface="Times New Roman"/>
                <a:ea typeface="Times New Roman"/>
                <a:cs typeface="Times New Roman"/>
                <a:sym typeface="Times New Roman"/>
              </a:rPr>
              <a:t>Jądro hybrydowe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l">
                <a:latin typeface="Times New Roman"/>
                <a:ea typeface="Times New Roman"/>
                <a:cs typeface="Times New Roman"/>
                <a:sym typeface="Times New Roman"/>
              </a:rPr>
              <a:t>System plików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11700" y="902250"/>
            <a:ext cx="83598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l" sz="1400" dirty="0">
                <a:latin typeface="Times New Roman"/>
                <a:ea typeface="Times New Roman"/>
                <a:cs typeface="Times New Roman"/>
                <a:sym typeface="Times New Roman"/>
              </a:rPr>
              <a:t>System plików - metoda przechowywania plików, zarządzania plikami, informacjami o nich by dostęp do plików oraz danych w nich zawartych był łatwy, szybki, wygodny dla użytkownika. W dzisiejszych systemach operacyjnych aplikacje nie mają dostępu do nośnika danych, wszelkie operacje na nośniku wykonywane są tylko i wyłącznie przez system. Do najpopularniejszych systemów plików zaliczamy:</a:t>
            </a:r>
          </a:p>
          <a:p>
            <a:pPr marL="457200" lvl="0" indent="-317500" rtl="0">
              <a:spcBef>
                <a:spcPts val="0"/>
              </a:spcBef>
              <a:buSzPct val="100000"/>
              <a:buFont typeface="Times New Roman"/>
              <a:buChar char="➢"/>
            </a:pPr>
            <a:r>
              <a:rPr lang="pl" sz="1400" dirty="0">
                <a:latin typeface="Times New Roman"/>
                <a:ea typeface="Times New Roman"/>
                <a:cs typeface="Times New Roman"/>
                <a:sym typeface="Times New Roman"/>
              </a:rPr>
              <a:t>NTFS</a:t>
            </a:r>
          </a:p>
          <a:p>
            <a:pPr marL="457200" lvl="0" indent="-317500" rtl="0">
              <a:spcBef>
                <a:spcPts val="0"/>
              </a:spcBef>
              <a:buSzPct val="100000"/>
              <a:buFont typeface="Times New Roman"/>
              <a:buChar char="➢"/>
            </a:pPr>
            <a:r>
              <a:rPr lang="pl" sz="1400" dirty="0">
                <a:latin typeface="Times New Roman"/>
                <a:ea typeface="Times New Roman"/>
                <a:cs typeface="Times New Roman"/>
                <a:sym typeface="Times New Roman"/>
              </a:rPr>
              <a:t>FAT16 oraz FAT32</a:t>
            </a:r>
          </a:p>
          <a:p>
            <a:pPr marL="457200" lvl="0" indent="-317500" rtl="0">
              <a:spcBef>
                <a:spcPts val="0"/>
              </a:spcBef>
              <a:buSzPct val="100000"/>
              <a:buFont typeface="Times New Roman"/>
              <a:buChar char="➢"/>
            </a:pPr>
            <a:r>
              <a:rPr lang="pl" sz="1400" dirty="0">
                <a:latin typeface="Times New Roman"/>
                <a:ea typeface="Times New Roman"/>
                <a:cs typeface="Times New Roman"/>
                <a:sym typeface="Times New Roman"/>
              </a:rPr>
              <a:t>EXT4</a:t>
            </a:r>
          </a:p>
          <a:p>
            <a:pPr marL="457200" lvl="0" indent="-317500" rtl="0">
              <a:spcBef>
                <a:spcPts val="0"/>
              </a:spcBef>
              <a:buSzPct val="100000"/>
              <a:buFont typeface="Times New Roman"/>
              <a:buChar char="➢"/>
            </a:pPr>
            <a:r>
              <a:rPr lang="pl" sz="1400" dirty="0">
                <a:latin typeface="Times New Roman"/>
                <a:ea typeface="Times New Roman"/>
                <a:cs typeface="Times New Roman"/>
                <a:sym typeface="Times New Roman"/>
              </a:rPr>
              <a:t>WebDAV</a:t>
            </a:r>
          </a:p>
          <a:p>
            <a:pPr marL="457200" lvl="0" indent="-317500" rtl="0">
              <a:spcBef>
                <a:spcPts val="0"/>
              </a:spcBef>
              <a:buSzPct val="100000"/>
              <a:buFont typeface="Times New Roman"/>
              <a:buChar char="➢"/>
            </a:pPr>
            <a:r>
              <a:rPr lang="pl" sz="1400" dirty="0">
                <a:latin typeface="Times New Roman"/>
                <a:ea typeface="Times New Roman"/>
                <a:cs typeface="Times New Roman"/>
                <a:sym typeface="Times New Roman"/>
              </a:rPr>
              <a:t>Btrfs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l">
                <a:latin typeface="Times New Roman"/>
                <a:ea typeface="Times New Roman"/>
                <a:cs typeface="Times New Roman"/>
                <a:sym typeface="Times New Roman"/>
              </a:rPr>
              <a:t>NTFS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251520" y="555526"/>
            <a:ext cx="8520600" cy="374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 dirty="0">
                <a:latin typeface="Times New Roman"/>
                <a:ea typeface="Times New Roman"/>
                <a:cs typeface="Times New Roman"/>
                <a:sym typeface="Times New Roman"/>
              </a:rPr>
              <a:t>NTFS - popularny system plików stosowany przeważnie w systemach operacyjnych z rodziny Microsoft Windows.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 dirty="0">
                <a:latin typeface="Times New Roman"/>
                <a:ea typeface="Times New Roman"/>
                <a:cs typeface="Times New Roman"/>
                <a:sym typeface="Times New Roman"/>
              </a:rPr>
              <a:t>Własności:</a:t>
            </a:r>
          </a:p>
          <a:p>
            <a:pPr marL="457200" lvl="0" indent="-317500" rtl="0">
              <a:spcBef>
                <a:spcPts val="0"/>
              </a:spcBef>
              <a:buSzPct val="100000"/>
              <a:buFont typeface="Times New Roman"/>
            </a:pPr>
            <a:r>
              <a:rPr lang="pl" sz="1400" dirty="0">
                <a:latin typeface="Times New Roman"/>
                <a:ea typeface="Times New Roman"/>
                <a:cs typeface="Times New Roman"/>
                <a:sym typeface="Times New Roman"/>
              </a:rPr>
              <a:t>Maksymalny rozmiar partycji: 256 TiB</a:t>
            </a:r>
          </a:p>
          <a:p>
            <a:pPr marL="457200" lvl="0" indent="-317500" rtl="0">
              <a:spcBef>
                <a:spcPts val="0"/>
              </a:spcBef>
              <a:buSzPct val="100000"/>
              <a:buFont typeface="Times New Roman"/>
            </a:pPr>
            <a:r>
              <a:rPr lang="pl" sz="1400" dirty="0">
                <a:latin typeface="Times New Roman"/>
                <a:ea typeface="Times New Roman"/>
                <a:cs typeface="Times New Roman"/>
                <a:sym typeface="Times New Roman"/>
              </a:rPr>
              <a:t>Maksymalny rozmiar pliku: 16 TiB</a:t>
            </a:r>
          </a:p>
          <a:p>
            <a:pPr lvl="0" rtl="0">
              <a:spcBef>
                <a:spcPts val="0"/>
              </a:spcBef>
              <a:buNone/>
            </a:pPr>
            <a:r>
              <a:rPr lang="pl" sz="1400" dirty="0">
                <a:latin typeface="Times New Roman"/>
                <a:ea typeface="Times New Roman"/>
                <a:cs typeface="Times New Roman"/>
                <a:sym typeface="Times New Roman"/>
              </a:rPr>
              <a:t>Najważniejsze cechy:</a:t>
            </a:r>
          </a:p>
          <a:p>
            <a:pPr marL="457200" lvl="0" indent="-317500" rtl="0">
              <a:spcBef>
                <a:spcPts val="0"/>
              </a:spcBef>
              <a:buSzPct val="100000"/>
              <a:buFont typeface="Times New Roman"/>
              <a:buChar char="➢"/>
            </a:pPr>
            <a:r>
              <a:rPr lang="pl" sz="1400" b="1" dirty="0">
                <a:latin typeface="Times New Roman"/>
                <a:ea typeface="Times New Roman"/>
                <a:cs typeface="Times New Roman"/>
                <a:sym typeface="Times New Roman"/>
              </a:rPr>
              <a:t>księgowanie </a:t>
            </a:r>
            <a:r>
              <a:rPr lang="pl" sz="1400" dirty="0">
                <a:latin typeface="Times New Roman"/>
                <a:ea typeface="Times New Roman"/>
                <a:cs typeface="Times New Roman"/>
                <a:sym typeface="Times New Roman"/>
              </a:rPr>
              <a:t>- prowadzenie wewnętrznego dziennika w celu poprawy ochrony danych.</a:t>
            </a:r>
          </a:p>
          <a:p>
            <a:pPr marL="457200" lvl="0" indent="-317500" rtl="0">
              <a:spcBef>
                <a:spcPts val="0"/>
              </a:spcBef>
              <a:buSzPct val="100000"/>
              <a:buFont typeface="Times New Roman"/>
              <a:buChar char="➢"/>
            </a:pPr>
            <a:r>
              <a:rPr lang="pl" sz="1400" b="1" dirty="0">
                <a:latin typeface="Times New Roman"/>
                <a:ea typeface="Times New Roman"/>
                <a:cs typeface="Times New Roman"/>
                <a:sym typeface="Times New Roman"/>
              </a:rPr>
              <a:t>szyfrowanie plików oraz katalogów</a:t>
            </a:r>
            <a:r>
              <a:rPr lang="pl" sz="1400" dirty="0">
                <a:latin typeface="Times New Roman"/>
                <a:ea typeface="Times New Roman"/>
                <a:cs typeface="Times New Roman"/>
                <a:sym typeface="Times New Roman"/>
              </a:rPr>
              <a:t> - możliwość szyfrowania katalogów oraz plików zawartych w partycji. Nie ma możliwości szyfrowania plików systemowych.</a:t>
            </a:r>
          </a:p>
          <a:p>
            <a:pPr marL="457200" lvl="0" indent="-317500" rtl="0">
              <a:spcBef>
                <a:spcPts val="0"/>
              </a:spcBef>
              <a:buSzPct val="100000"/>
              <a:buFont typeface="Times New Roman"/>
              <a:buChar char="➢"/>
            </a:pPr>
            <a:r>
              <a:rPr lang="pl" sz="1400" b="1" dirty="0">
                <a:latin typeface="Times New Roman"/>
                <a:ea typeface="Times New Roman"/>
                <a:cs typeface="Times New Roman"/>
                <a:sym typeface="Times New Roman"/>
              </a:rPr>
              <a:t>kompresja w locie</a:t>
            </a:r>
            <a:r>
              <a:rPr lang="pl" sz="1400" dirty="0">
                <a:latin typeface="Times New Roman"/>
                <a:ea typeface="Times New Roman"/>
                <a:cs typeface="Times New Roman"/>
                <a:sym typeface="Times New Roman"/>
              </a:rPr>
              <a:t> - kompresowanie danych podczas zapisu na nośnik.</a:t>
            </a:r>
          </a:p>
          <a:p>
            <a:pPr marL="457200" lvl="0" indent="-317500" rtl="0">
              <a:spcBef>
                <a:spcPts val="0"/>
              </a:spcBef>
              <a:buSzPct val="100000"/>
              <a:buFont typeface="Times New Roman"/>
              <a:buChar char="➢"/>
            </a:pPr>
            <a:r>
              <a:rPr lang="pl" sz="1400" b="1" dirty="0">
                <a:latin typeface="Times New Roman"/>
                <a:ea typeface="Times New Roman"/>
                <a:cs typeface="Times New Roman"/>
                <a:sym typeface="Times New Roman"/>
              </a:rPr>
              <a:t>prawa dostępu dla grup i użytkowników</a:t>
            </a:r>
          </a:p>
          <a:p>
            <a:pPr marL="457200" lvl="0" indent="-317500">
              <a:spcBef>
                <a:spcPts val="0"/>
              </a:spcBef>
              <a:buSzPct val="100000"/>
              <a:buFont typeface="Times New Roman"/>
              <a:buChar char="➢"/>
            </a:pPr>
            <a:r>
              <a:rPr lang="pl" sz="1400" b="1" dirty="0">
                <a:latin typeface="Times New Roman"/>
                <a:ea typeface="Times New Roman"/>
                <a:cs typeface="Times New Roman"/>
                <a:sym typeface="Times New Roman"/>
              </a:rPr>
              <a:t>transakcyjność</a:t>
            </a:r>
            <a:r>
              <a:rPr lang="pl" sz="1400" dirty="0">
                <a:latin typeface="Times New Roman"/>
                <a:ea typeface="Times New Roman"/>
                <a:cs typeface="Times New Roman"/>
                <a:sym typeface="Times New Roman"/>
              </a:rPr>
              <a:t> - tworzenie tymczasowych plików.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l">
                <a:latin typeface="Times New Roman"/>
                <a:ea typeface="Times New Roman"/>
                <a:cs typeface="Times New Roman"/>
                <a:sym typeface="Times New Roman"/>
              </a:rPr>
              <a:t>EXT4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23528" y="555526"/>
            <a:ext cx="8520600" cy="411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 dirty="0">
                <a:latin typeface="Times New Roman"/>
                <a:ea typeface="Times New Roman"/>
                <a:cs typeface="Times New Roman"/>
                <a:sym typeface="Times New Roman"/>
              </a:rPr>
              <a:t>Fourth Extended File System (EXT4) to najnowsza wersja popularnego w środowisku GNU/Linux systemu plików. Jest to następca EXT3 stosowany w źródłach Linuksa od wersji 2.6.19, wydany 25 grudnia 2008 roku.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 dirty="0">
                <a:latin typeface="Times New Roman"/>
                <a:ea typeface="Times New Roman"/>
                <a:cs typeface="Times New Roman"/>
                <a:sym typeface="Times New Roman"/>
              </a:rPr>
              <a:t>Własności:</a:t>
            </a:r>
          </a:p>
          <a:p>
            <a:pPr marL="457200" lvl="0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Times New Roman"/>
            </a:pPr>
            <a:r>
              <a:rPr lang="pl" sz="1400" dirty="0">
                <a:latin typeface="Times New Roman"/>
                <a:ea typeface="Times New Roman"/>
                <a:cs typeface="Times New Roman"/>
                <a:sym typeface="Times New Roman"/>
              </a:rPr>
              <a:t>Maksymalny rozmiar partycji: 1 EiB</a:t>
            </a:r>
          </a:p>
          <a:p>
            <a:pPr marL="457200" lvl="0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Times New Roman"/>
            </a:pPr>
            <a:r>
              <a:rPr lang="pl" sz="1400" dirty="0">
                <a:latin typeface="Times New Roman"/>
                <a:ea typeface="Times New Roman"/>
                <a:cs typeface="Times New Roman"/>
                <a:sym typeface="Times New Roman"/>
              </a:rPr>
              <a:t>Maksymalny rozmiar pliku: 16 TiB</a:t>
            </a:r>
          </a:p>
          <a:p>
            <a: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l" sz="1400" dirty="0">
                <a:latin typeface="Times New Roman"/>
                <a:ea typeface="Times New Roman"/>
                <a:cs typeface="Times New Roman"/>
                <a:sym typeface="Times New Roman"/>
              </a:rPr>
              <a:t>Najważniejsze cechy:</a:t>
            </a:r>
          </a:p>
          <a:p>
            <a:pPr marL="457200" lvl="0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Times New Roman"/>
            </a:pPr>
            <a:r>
              <a:rPr lang="pl" sz="1400" b="1" dirty="0">
                <a:latin typeface="Times New Roman"/>
                <a:ea typeface="Times New Roman"/>
                <a:cs typeface="Times New Roman"/>
                <a:sym typeface="Times New Roman"/>
              </a:rPr>
              <a:t>obsługa extents</a:t>
            </a:r>
            <a:r>
              <a:rPr lang="pl" sz="1400" dirty="0">
                <a:latin typeface="Times New Roman"/>
                <a:ea typeface="Times New Roman"/>
                <a:cs typeface="Times New Roman"/>
                <a:sym typeface="Times New Roman"/>
              </a:rPr>
              <a:t> - ciągły zbiór bloków w których są zawarte pliki, dzięki tej własności poprawiła się obsługa dużych plików i prawie zanikła fragmentacja danych.</a:t>
            </a:r>
          </a:p>
          <a:p>
            <a:pPr marL="457200" lvl="0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Times New Roman"/>
            </a:pPr>
            <a:r>
              <a:rPr lang="pl" sz="1400" b="1" dirty="0">
                <a:latin typeface="Times New Roman"/>
                <a:ea typeface="Times New Roman"/>
                <a:cs typeface="Times New Roman"/>
                <a:sym typeface="Times New Roman"/>
              </a:rPr>
              <a:t>prealokacja</a:t>
            </a:r>
            <a:r>
              <a:rPr lang="pl" sz="1400" dirty="0">
                <a:latin typeface="Times New Roman"/>
                <a:ea typeface="Times New Roman"/>
                <a:cs typeface="Times New Roman"/>
                <a:sym typeface="Times New Roman"/>
              </a:rPr>
              <a:t> - zarezerwowanie przestrzeni na nośniku dla danego pliku.</a:t>
            </a:r>
          </a:p>
          <a:p>
            <a:pPr marL="457200" lvl="0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Times New Roman"/>
            </a:pPr>
            <a:r>
              <a:rPr lang="pl" sz="1400" b="1" dirty="0">
                <a:latin typeface="Times New Roman"/>
                <a:ea typeface="Times New Roman"/>
                <a:cs typeface="Times New Roman"/>
                <a:sym typeface="Times New Roman"/>
              </a:rPr>
              <a:t>opóźniona alokacja</a:t>
            </a:r>
            <a:r>
              <a:rPr lang="pl" sz="1400" dirty="0">
                <a:latin typeface="Times New Roman"/>
                <a:ea typeface="Times New Roman"/>
                <a:cs typeface="Times New Roman"/>
                <a:sym typeface="Times New Roman"/>
              </a:rPr>
              <a:t> - alokacja bloków następuje dopiero przy zapisie danych, nie przy utworzeniu pliku.</a:t>
            </a:r>
          </a:p>
          <a:p>
            <a:pPr marL="457200" lvl="0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Times New Roman"/>
            </a:pPr>
            <a:r>
              <a:rPr lang="pl" sz="1400" b="1" dirty="0">
                <a:latin typeface="Times New Roman"/>
                <a:ea typeface="Times New Roman"/>
                <a:cs typeface="Times New Roman"/>
                <a:sym typeface="Times New Roman"/>
              </a:rPr>
              <a:t>kompatybilność wsteczna</a:t>
            </a:r>
            <a:r>
              <a:rPr lang="pl" sz="1400" dirty="0">
                <a:latin typeface="Times New Roman"/>
                <a:ea typeface="Times New Roman"/>
                <a:cs typeface="Times New Roman"/>
                <a:sym typeface="Times New Roman"/>
              </a:rPr>
              <a:t> - system kompatybilny jest z systemami ext, ext2, ext3</a:t>
            </a:r>
          </a:p>
          <a:p>
            <a:pPr marL="457200" lvl="0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Times New Roman"/>
            </a:pPr>
            <a:r>
              <a:rPr lang="pl" sz="1400" b="1" dirty="0">
                <a:latin typeface="Times New Roman"/>
                <a:ea typeface="Times New Roman"/>
                <a:cs typeface="Times New Roman"/>
                <a:sym typeface="Times New Roman"/>
              </a:rPr>
              <a:t>zwiększona ilość podfolderów</a:t>
            </a:r>
            <a:r>
              <a:rPr lang="pl" sz="1400" dirty="0">
                <a:latin typeface="Times New Roman"/>
                <a:ea typeface="Times New Roman"/>
                <a:cs typeface="Times New Roman"/>
                <a:sym typeface="Times New Roman"/>
              </a:rPr>
              <a:t> - zwiększono ilość podfolderów w katalogu z 32,000 do 64,000</a:t>
            </a:r>
          </a:p>
          <a:p>
            <a:pPr marL="457200" lvl="0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Times New Roman"/>
            </a:pPr>
            <a:r>
              <a:rPr lang="pl" sz="1400" b="1" dirty="0">
                <a:latin typeface="Times New Roman"/>
                <a:ea typeface="Times New Roman"/>
                <a:cs typeface="Times New Roman"/>
                <a:sym typeface="Times New Roman"/>
              </a:rPr>
              <a:t>szyfrowanie plików i katalogów</a:t>
            </a:r>
          </a:p>
          <a:p>
            <a:pPr marL="457200" lvl="0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Times New Roman"/>
            </a:pPr>
            <a:r>
              <a:rPr lang="pl" sz="1400" b="1" dirty="0">
                <a:latin typeface="Times New Roman"/>
                <a:ea typeface="Times New Roman"/>
                <a:cs typeface="Times New Roman"/>
                <a:sym typeface="Times New Roman"/>
              </a:rPr>
              <a:t>księgowanie</a:t>
            </a:r>
          </a:p>
          <a:p>
            <a: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l">
                <a:latin typeface="Times New Roman"/>
                <a:ea typeface="Times New Roman"/>
                <a:cs typeface="Times New Roman"/>
                <a:sym typeface="Times New Roman"/>
              </a:rPr>
              <a:t>FAT32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11700" y="9305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>
                <a:latin typeface="Times New Roman"/>
                <a:ea typeface="Times New Roman"/>
                <a:cs typeface="Times New Roman"/>
                <a:sym typeface="Times New Roman"/>
              </a:rPr>
              <a:t>File Allocation Table(32 bit) - FAT32 to odmiana stworzonego w latach 70. systemu FAT. Najważniejszym elementem jest tablica alokacyjna informująca o rozmieszczeniu plików na partycji. Używany przeważnie na urządzeniach przenośnych tj: pendrive, dyskietka.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>
                <a:latin typeface="Times New Roman"/>
                <a:ea typeface="Times New Roman"/>
                <a:cs typeface="Times New Roman"/>
                <a:sym typeface="Times New Roman"/>
              </a:rPr>
              <a:t>Własności: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</a:pPr>
            <a:r>
              <a:rPr lang="pl" sz="1400">
                <a:latin typeface="Times New Roman"/>
                <a:ea typeface="Times New Roman"/>
                <a:cs typeface="Times New Roman"/>
                <a:sym typeface="Times New Roman"/>
              </a:rPr>
              <a:t>Maksymalny rozmiar partycji: 2 TiB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</a:pPr>
            <a:r>
              <a:rPr lang="pl" sz="1400">
                <a:latin typeface="Times New Roman"/>
                <a:ea typeface="Times New Roman"/>
                <a:cs typeface="Times New Roman"/>
                <a:sym typeface="Times New Roman"/>
              </a:rPr>
              <a:t>Maksymalny rozmiar pliku 4 GiB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>
                <a:latin typeface="Times New Roman"/>
                <a:ea typeface="Times New Roman"/>
                <a:cs typeface="Times New Roman"/>
                <a:sym typeface="Times New Roman"/>
              </a:rPr>
              <a:t>Najważniejsze cechy: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</a:pPr>
            <a:r>
              <a:rPr lang="pl" sz="1400" b="1">
                <a:latin typeface="Times New Roman"/>
                <a:ea typeface="Times New Roman"/>
                <a:cs typeface="Times New Roman"/>
                <a:sym typeface="Times New Roman"/>
              </a:rPr>
              <a:t>Efektywne wykorzystanie przestrzeni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</a:pPr>
            <a:r>
              <a:rPr lang="pl" sz="1400" b="1">
                <a:latin typeface="Times New Roman"/>
                <a:ea typeface="Times New Roman"/>
                <a:cs typeface="Times New Roman"/>
                <a:sym typeface="Times New Roman"/>
              </a:rPr>
              <a:t>Elastyczność </a:t>
            </a:r>
            <a:r>
              <a:rPr lang="pl" sz="1400">
                <a:latin typeface="Times New Roman"/>
                <a:ea typeface="Times New Roman"/>
                <a:cs typeface="Times New Roman"/>
                <a:sym typeface="Times New Roman"/>
              </a:rPr>
              <a:t>- możliwość dynamicznej zmiany rozmiaru partycji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</a:pPr>
            <a:r>
              <a:rPr lang="pl" sz="1400" b="1">
                <a:latin typeface="Times New Roman"/>
                <a:ea typeface="Times New Roman"/>
                <a:cs typeface="Times New Roman"/>
                <a:sym typeface="Times New Roman"/>
              </a:rPr>
              <a:t>Niezawodność </a:t>
            </a:r>
            <a:r>
              <a:rPr lang="pl" sz="1400">
                <a:latin typeface="Times New Roman"/>
                <a:ea typeface="Times New Roman"/>
                <a:cs typeface="Times New Roman"/>
                <a:sym typeface="Times New Roman"/>
              </a:rPr>
              <a:t>- tworzone są kopie zapasowe tablicy alokacyjnej, dzięki czemu system jest odporniejszy na awarie.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1117</Words>
  <Application>Microsoft Office PowerPoint</Application>
  <PresentationFormat>Pokaz na ekranie (16:9)</PresentationFormat>
  <Paragraphs>197</Paragraphs>
  <Slides>27</Slides>
  <Notes>27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1" baseType="lpstr">
      <vt:lpstr>Arial</vt:lpstr>
      <vt:lpstr>Times New Roman</vt:lpstr>
      <vt:lpstr>Roboto</vt:lpstr>
      <vt:lpstr>geometric</vt:lpstr>
      <vt:lpstr>Systemy operacyjne</vt:lpstr>
      <vt:lpstr>Systemy operacyjne</vt:lpstr>
      <vt:lpstr>System operacyjny - budowa</vt:lpstr>
      <vt:lpstr>Jądro systemu operacyjnego</vt:lpstr>
      <vt:lpstr>Jądro systemu operacyjnego</vt:lpstr>
      <vt:lpstr>System plików</vt:lpstr>
      <vt:lpstr>NTFS</vt:lpstr>
      <vt:lpstr>EXT4</vt:lpstr>
      <vt:lpstr>FAT32</vt:lpstr>
      <vt:lpstr>Systemy plików - podsumowanie</vt:lpstr>
      <vt:lpstr>Powłoka systemu</vt:lpstr>
      <vt:lpstr>Powłoka systemu</vt:lpstr>
      <vt:lpstr>UNIX - początki</vt:lpstr>
      <vt:lpstr>UNIX - początki</vt:lpstr>
      <vt:lpstr>Popularne systemy operacyjne</vt:lpstr>
      <vt:lpstr>Microsoft Windows</vt:lpstr>
      <vt:lpstr>Microsoft Windows</vt:lpstr>
      <vt:lpstr>Microsoft Windows</vt:lpstr>
      <vt:lpstr>Microsoft Windows</vt:lpstr>
      <vt:lpstr>GNU/Linux</vt:lpstr>
      <vt:lpstr>GNU/Linux</vt:lpstr>
      <vt:lpstr>GNU/Linux</vt:lpstr>
      <vt:lpstr>GNU/Linux</vt:lpstr>
      <vt:lpstr>OS X</vt:lpstr>
      <vt:lpstr>OS X</vt:lpstr>
      <vt:lpstr>OS X</vt:lpstr>
      <vt:lpstr>Dziękuje za oglądanie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Systemy operacyjne</dc:title>
  <dc:creator>Malgorzata Kielbasa</dc:creator>
  <cp:lastModifiedBy>Użytkownik systemu Windows</cp:lastModifiedBy>
  <cp:revision>2</cp:revision>
  <dcterms:modified xsi:type="dcterms:W3CDTF">2019-01-26T22:40:07Z</dcterms:modified>
</cp:coreProperties>
</file>